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87" r:id="rId11"/>
    <p:sldId id="288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89" r:id="rId20"/>
    <p:sldId id="290" r:id="rId21"/>
    <p:sldId id="292" r:id="rId22"/>
    <p:sldId id="291" r:id="rId23"/>
    <p:sldId id="293" r:id="rId24"/>
    <p:sldId id="294" r:id="rId25"/>
    <p:sldId id="295" r:id="rId26"/>
    <p:sldId id="297" r:id="rId27"/>
    <p:sldId id="298" r:id="rId28"/>
    <p:sldId id="296" r:id="rId29"/>
    <p:sldId id="299" r:id="rId30"/>
    <p:sldId id="300" r:id="rId31"/>
    <p:sldId id="301" r:id="rId32"/>
    <p:sldId id="272" r:id="rId33"/>
    <p:sldId id="274" r:id="rId34"/>
    <p:sldId id="275" r:id="rId35"/>
    <p:sldId id="276" r:id="rId36"/>
    <p:sldId id="277" r:id="rId37"/>
    <p:sldId id="278" r:id="rId38"/>
    <p:sldId id="281" r:id="rId39"/>
    <p:sldId id="282" r:id="rId40"/>
    <p:sldId id="283" r:id="rId41"/>
    <p:sldId id="284" r:id="rId42"/>
    <p:sldId id="285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F2A365"/>
    <a:srgbClr val="30475E"/>
    <a:srgbClr val="222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6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49521C-A8E1-4233-8A56-A2D74B710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6A716C-BD4E-4EEB-9F32-E37B4DEDA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C9CFD4-EF76-4983-A6E5-24DFDE07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449BF9-6E3D-402C-BB4B-583D039B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7CF017-8CE3-450B-BB0E-4C69B68D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27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BBB42-86F3-480F-812C-825055E4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1559A6C-652A-437D-A89D-77974C65D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9BC469-A74B-4FC2-87C8-81E7F8FEA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14359C-129D-4A99-A703-8A22A3E4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A40506-8E81-4176-BE9B-BC25D8BD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82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2BE967B-E9DF-4DE0-BDCE-64BCEDE46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EDF6472-A88F-4B11-ACD0-7D68B998C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275E6-B93D-4E98-BB78-823E1BD5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D79DA0-5BA2-4CA6-8C3E-A470F69F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7B847C-DED8-4E4F-8263-4337BCD4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62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AE82B4-15A9-4DC3-B451-7AF19181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748D73-5BB6-4264-98AF-E1B37807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64F373-BEBC-4AF6-8312-E940072C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25FF00-6F73-48D2-B8B0-84F9E87D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FB3BFF-A48A-4CB1-9DC9-4224AB59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44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4CA42E-CA91-48B4-BEB0-7FEB869E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8769BB-9489-4D16-B4D8-668D3707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7B4C1D-C88D-43A0-B0B1-70F20ADD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D4DB95-00DA-4667-9F70-CF4782D7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EE862A-8381-48F3-A04D-B531D0DA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10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64BF4-AD58-47AA-9F7E-BD09FE78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B9DDC-D257-45E6-BE96-32E6EB881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6CA0B44-03C6-4DA7-A559-651C7CB9B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650002-602B-4FE9-890C-FFB2B2E11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F69F10-EC6A-484F-B9B8-6A34A05D6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85BC54-DECA-4D28-99D2-71845F0F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09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D538C7-8BBC-421A-B79F-3B7B1548F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1F1C94-CCDF-4085-A9CB-EB8A9112E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7AED52-6F93-4DA5-9C56-A2FE498EB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923087-823C-4FC3-987F-38736AF3A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D10325-4E6B-419D-A43B-28FC8E034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E805DED-F644-41B9-9A44-F34D6CD2B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FCC6DE-F832-4E72-A90B-4640D584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727A6A9-B2B3-4250-9C0B-C3FE7ABC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66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DE456-A198-4655-B34F-3735C4A7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2F15B6-19E5-4C10-99CE-B64E91C9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9BEB06-4219-49D4-9437-59675FD3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2166EC-F071-4FDE-991A-A216F095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2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55511E8-5DC3-4024-BADF-4D792A16E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E917465-B8E2-42EE-B46C-634EA779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376638-398A-4F9C-8DDE-E156A5929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04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18B505-1A8E-4422-A01F-B25DA819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4A63F9-106B-4B76-A9DF-DCB2AF45E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D525910-0E46-4BD4-9520-B9B13374D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BA6AAB-B156-42E9-8E84-59F7A458C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DEA3CF-451D-402D-987A-5C1791B0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A51BE8-7476-4AA3-B820-722EACD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570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81BF49-A0F2-47A9-AD0C-B95FE8EB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1C36F29-773F-4D90-95A4-6EA788800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21F18E-59E9-4999-B914-085E3A790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E25E85-5A1E-4168-B56E-62E8DEE1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AF2CF3-19B9-4AD5-9081-8D106CA2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E2956D-B63E-4D60-B89B-D6167A33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977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DF43957-0220-4C12-A174-6A215E430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E6126D-9553-4F98-85D4-F181E7813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CDC132-F179-44FC-94AB-F0CD88A30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54882-78F8-49DE-A8D6-AE992887ACF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C64331-6983-42CE-8E65-FC707B37E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357180-A817-4AAD-A013-E0C217C42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E4B2D-9BF6-47AE-A54F-CC3822632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04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;p13">
            <a:extLst>
              <a:ext uri="{FF2B5EF4-FFF2-40B4-BE49-F238E27FC236}">
                <a16:creationId xmlns:a16="http://schemas.microsoft.com/office/drawing/2014/main" id="{0782802C-7CAD-4CA9-8FA3-9FFA33EAD3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5925" y="2730245"/>
            <a:ext cx="8222100" cy="6987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 dirty="0">
                <a:solidFill>
                  <a:srgbClr val="222831"/>
                </a:solidFill>
                <a:latin typeface="Exo"/>
                <a:ea typeface="Exo"/>
                <a:cs typeface="Exo"/>
                <a:sym typeface="Exo"/>
              </a:rPr>
              <a:t>Projet professionnel</a:t>
            </a:r>
            <a:endParaRPr sz="4000" b="1" dirty="0">
              <a:solidFill>
                <a:srgbClr val="22283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21F9284A-9683-43D0-A65C-CB7258344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5925" y="3429000"/>
            <a:ext cx="8222100" cy="502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FuzeScrum</a:t>
            </a:r>
            <a:endParaRPr sz="2000" b="1" dirty="0">
              <a:solidFill>
                <a:srgbClr val="30475E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B4C1C3-1864-4164-8570-95B100ACFB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2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560185-9419-477E-8E4B-9CC1BCAE46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BE5E8D0C-2DD5-4C76-B57E-FF163B23E839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Périmètres</a:t>
            </a:r>
          </a:p>
        </p:txBody>
      </p:sp>
      <p:sp>
        <p:nvSpPr>
          <p:cNvPr id="7" name="Google Shape;90;p16">
            <a:extLst>
              <a:ext uri="{FF2B5EF4-FFF2-40B4-BE49-F238E27FC236}">
                <a16:creationId xmlns:a16="http://schemas.microsoft.com/office/drawing/2014/main" id="{814E4F7E-A468-4A07-89B6-BC9E23A3EA6C}"/>
              </a:ext>
            </a:extLst>
          </p:cNvPr>
          <p:cNvSpPr txBox="1">
            <a:spLocks/>
          </p:cNvSpPr>
          <p:nvPr/>
        </p:nvSpPr>
        <p:spPr>
          <a:xfrm>
            <a:off x="247886" y="138099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2400" b="1" dirty="0">
                <a:solidFill>
                  <a:srgbClr val="222831"/>
                </a:solidFill>
                <a:latin typeface="Exo"/>
                <a:ea typeface="Exo"/>
                <a:cs typeface="Exo"/>
                <a:sym typeface="Exo"/>
              </a:rPr>
              <a:t>Périmètre fonctionnel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7E5EC855-82DB-41BF-9787-DE99E2B33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3263" y="2652428"/>
            <a:ext cx="4645473" cy="351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7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560185-9419-477E-8E4B-9CC1BCAE46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BE5E8D0C-2DD5-4C76-B57E-FF163B23E839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Langues</a:t>
            </a:r>
          </a:p>
        </p:txBody>
      </p:sp>
      <p:pic>
        <p:nvPicPr>
          <p:cNvPr id="6146" name="Picture 2" descr="Icône drapeau anglais - country flags">
            <a:extLst>
              <a:ext uri="{FF2B5EF4-FFF2-40B4-BE49-F238E27FC236}">
                <a16:creationId xmlns:a16="http://schemas.microsoft.com/office/drawing/2014/main" id="{2C6921C0-D218-4802-B81F-00D2CA461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095" y="2696052"/>
            <a:ext cx="2228975" cy="2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rapeau Francais – Camping Les Couchants">
            <a:extLst>
              <a:ext uri="{FF2B5EF4-FFF2-40B4-BE49-F238E27FC236}">
                <a16:creationId xmlns:a16="http://schemas.microsoft.com/office/drawing/2014/main" id="{34561378-BC36-4E5B-BB7A-F1151E21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44" y="2527913"/>
            <a:ext cx="2565255" cy="25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Les fonctionnalités</a:t>
            </a:r>
          </a:p>
        </p:txBody>
      </p:sp>
      <p:sp>
        <p:nvSpPr>
          <p:cNvPr id="4" name="Google Shape;160;p21">
            <a:extLst>
              <a:ext uri="{FF2B5EF4-FFF2-40B4-BE49-F238E27FC236}">
                <a16:creationId xmlns:a16="http://schemas.microsoft.com/office/drawing/2014/main" id="{3376B264-AE80-4C5D-B1CE-2EA8034718E0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Cas d’utilisations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28C2C7D-AE4E-4258-B2B8-CBC3B11DA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21" y="2473263"/>
            <a:ext cx="7469358" cy="30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7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Les fonctionnalités</a:t>
            </a:r>
          </a:p>
        </p:txBody>
      </p:sp>
      <p:sp>
        <p:nvSpPr>
          <p:cNvPr id="7" name="Google Shape;160;p21">
            <a:extLst>
              <a:ext uri="{FF2B5EF4-FFF2-40B4-BE49-F238E27FC236}">
                <a16:creationId xmlns:a16="http://schemas.microsoft.com/office/drawing/2014/main" id="{7E1AFE41-5DAD-4608-80ED-AE0CCBE62299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Cas d’utilisations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3B5FED-9326-48F2-A3DA-F96B78B4F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13" y="875798"/>
            <a:ext cx="7728561" cy="608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9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Les fonctionnalités</a:t>
            </a:r>
          </a:p>
        </p:txBody>
      </p:sp>
      <p:sp>
        <p:nvSpPr>
          <p:cNvPr id="7" name="Google Shape;160;p21">
            <a:extLst>
              <a:ext uri="{FF2B5EF4-FFF2-40B4-BE49-F238E27FC236}">
                <a16:creationId xmlns:a16="http://schemas.microsoft.com/office/drawing/2014/main" id="{FBA9317E-B38E-47D7-8E3E-FCF48F912849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Cas d’utilisations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1C9631-C729-489D-828B-3E918C80E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41" y="1572849"/>
            <a:ext cx="69437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30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Les fonctionnalités</a:t>
            </a:r>
          </a:p>
        </p:txBody>
      </p:sp>
      <p:sp>
        <p:nvSpPr>
          <p:cNvPr id="7" name="Google Shape;160;p21">
            <a:extLst>
              <a:ext uri="{FF2B5EF4-FFF2-40B4-BE49-F238E27FC236}">
                <a16:creationId xmlns:a16="http://schemas.microsoft.com/office/drawing/2014/main" id="{CD76499B-3DB4-45DE-9F38-46A7698201A9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Cas d’utilisations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304E5D5-B533-427D-9BBD-2B6EDDAE3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5" y="1932972"/>
            <a:ext cx="100012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0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Les fonctionnalités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FDE95D7C-DC1F-4ADD-8C57-01EEEE8A4DC5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Cas d’utilisations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8CC78E-BC28-4EB9-8AAB-7A98F889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02" y="1082497"/>
            <a:ext cx="6091887" cy="557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Les fonctionnalités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Diagramme de classe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5" name="Image 4" descr="Une image contenant afficher&#10;&#10;Description générée automatiquement">
            <a:extLst>
              <a:ext uri="{FF2B5EF4-FFF2-40B4-BE49-F238E27FC236}">
                <a16:creationId xmlns:a16="http://schemas.microsoft.com/office/drawing/2014/main" id="{D7BE5C30-C73A-45A8-9B26-F57B38ECE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2" y="1534585"/>
            <a:ext cx="11086956" cy="532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81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d’accueil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34F437-EBCE-43A1-B578-D302E070D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70" y="1698533"/>
            <a:ext cx="9155185" cy="4820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730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6" y="966486"/>
            <a:ext cx="38085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« Parcourir les mentors »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0901BD-8CF5-43E0-AB0A-7ABB71B7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67" y="1571772"/>
            <a:ext cx="8587666" cy="4810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1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BFE9CF9-6274-406E-BE11-E0FAD96131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74;p14">
            <a:extLst>
              <a:ext uri="{FF2B5EF4-FFF2-40B4-BE49-F238E27FC236}">
                <a16:creationId xmlns:a16="http://schemas.microsoft.com/office/drawing/2014/main" id="{09AB1BA9-1E89-4B95-B01C-DB83E10BC563}"/>
              </a:ext>
            </a:extLst>
          </p:cNvPr>
          <p:cNvSpPr txBox="1"/>
          <p:nvPr/>
        </p:nvSpPr>
        <p:spPr>
          <a:xfrm>
            <a:off x="1548860" y="1549122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Sommaire</a:t>
            </a:r>
            <a:endParaRPr sz="3200" b="1" dirty="0">
              <a:solidFill>
                <a:srgbClr val="30475E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" name="Google Shape;75;p14">
            <a:extLst>
              <a:ext uri="{FF2B5EF4-FFF2-40B4-BE49-F238E27FC236}">
                <a16:creationId xmlns:a16="http://schemas.microsoft.com/office/drawing/2014/main" id="{E2E39320-39E9-41B4-ACF1-F0721FA02BBE}"/>
              </a:ext>
            </a:extLst>
          </p:cNvPr>
          <p:cNvSpPr txBox="1"/>
          <p:nvPr/>
        </p:nvSpPr>
        <p:spPr>
          <a:xfrm>
            <a:off x="4622621" y="2402454"/>
            <a:ext cx="4125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dirty="0">
                <a:solidFill>
                  <a:srgbClr val="30475E"/>
                </a:solidFill>
                <a:latin typeface="Luckiest Guy"/>
                <a:ea typeface="Luckiest Guy"/>
                <a:cs typeface="Luckiest Guy"/>
                <a:sym typeface="Luckiest Guy"/>
              </a:rPr>
              <a:t>01.</a:t>
            </a:r>
            <a:r>
              <a:rPr lang="fr" sz="1500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   </a:t>
            </a:r>
            <a:r>
              <a:rPr lang="fr" sz="1500" dirty="0">
                <a:solidFill>
                  <a:srgbClr val="3047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500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Le Contexte</a:t>
            </a:r>
            <a:endParaRPr sz="1500" dirty="0">
              <a:solidFill>
                <a:srgbClr val="30475E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" name="Google Shape;76;p14">
            <a:extLst>
              <a:ext uri="{FF2B5EF4-FFF2-40B4-BE49-F238E27FC236}">
                <a16:creationId xmlns:a16="http://schemas.microsoft.com/office/drawing/2014/main" id="{F1742D8C-7496-42B9-ACDE-60E5C0F651DE}"/>
              </a:ext>
            </a:extLst>
          </p:cNvPr>
          <p:cNvSpPr txBox="1"/>
          <p:nvPr/>
        </p:nvSpPr>
        <p:spPr>
          <a:xfrm>
            <a:off x="4622621" y="2928354"/>
            <a:ext cx="4125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dirty="0">
                <a:solidFill>
                  <a:srgbClr val="30475E"/>
                </a:solidFill>
                <a:latin typeface="Luckiest Guy"/>
                <a:ea typeface="Luckiest Guy"/>
                <a:cs typeface="Luckiest Guy"/>
                <a:sym typeface="Luckiest Guy"/>
              </a:rPr>
              <a:t>02.</a:t>
            </a:r>
            <a:r>
              <a:rPr lang="fr" sz="1500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   </a:t>
            </a:r>
            <a:r>
              <a:rPr lang="fr" sz="1500" dirty="0">
                <a:solidFill>
                  <a:srgbClr val="3047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500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Le Projet</a:t>
            </a:r>
            <a:endParaRPr sz="1500" dirty="0">
              <a:solidFill>
                <a:srgbClr val="30475E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" name="Google Shape;78;p14">
            <a:extLst>
              <a:ext uri="{FF2B5EF4-FFF2-40B4-BE49-F238E27FC236}">
                <a16:creationId xmlns:a16="http://schemas.microsoft.com/office/drawing/2014/main" id="{F7BE00A3-FE8E-4353-8681-497203EBB725}"/>
              </a:ext>
            </a:extLst>
          </p:cNvPr>
          <p:cNvSpPr txBox="1"/>
          <p:nvPr/>
        </p:nvSpPr>
        <p:spPr>
          <a:xfrm>
            <a:off x="4622621" y="3489379"/>
            <a:ext cx="4125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dirty="0">
                <a:solidFill>
                  <a:srgbClr val="30475E"/>
                </a:solidFill>
                <a:latin typeface="Luckiest Guy"/>
                <a:ea typeface="Luckiest Guy"/>
                <a:cs typeface="Luckiest Guy"/>
                <a:sym typeface="Luckiest Guy"/>
              </a:rPr>
              <a:t>03.</a:t>
            </a:r>
            <a:r>
              <a:rPr lang="fr" sz="1500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   </a:t>
            </a:r>
            <a:r>
              <a:rPr lang="fr" sz="1500" dirty="0">
                <a:solidFill>
                  <a:srgbClr val="3047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500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L’Infrastructure</a:t>
            </a:r>
            <a:endParaRPr sz="1500" dirty="0">
              <a:solidFill>
                <a:srgbClr val="30475E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D0DD5DDF-87B1-4355-A0E8-9182A08ECB9B}"/>
              </a:ext>
            </a:extLst>
          </p:cNvPr>
          <p:cNvSpPr txBox="1"/>
          <p:nvPr/>
        </p:nvSpPr>
        <p:spPr>
          <a:xfrm>
            <a:off x="4622621" y="4015279"/>
            <a:ext cx="4125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dirty="0">
                <a:solidFill>
                  <a:srgbClr val="30475E"/>
                </a:solidFill>
                <a:latin typeface="Luckiest Guy"/>
                <a:ea typeface="Luckiest Guy"/>
                <a:cs typeface="Luckiest Guy"/>
                <a:sym typeface="Luckiest Guy"/>
              </a:rPr>
              <a:t>04.</a:t>
            </a:r>
            <a:r>
              <a:rPr lang="fr" sz="1500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   </a:t>
            </a:r>
            <a:r>
              <a:rPr lang="fr" sz="1500" dirty="0">
                <a:solidFill>
                  <a:srgbClr val="3047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500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</a:t>
            </a:r>
            <a:r>
              <a:rPr lang="fr-FR" sz="1500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es Outils</a:t>
            </a:r>
            <a:endParaRPr sz="1500" dirty="0">
              <a:solidFill>
                <a:srgbClr val="30475E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" name="Google Shape;79;p14">
            <a:extLst>
              <a:ext uri="{FF2B5EF4-FFF2-40B4-BE49-F238E27FC236}">
                <a16:creationId xmlns:a16="http://schemas.microsoft.com/office/drawing/2014/main" id="{0A23FF74-295D-4F0A-AEC9-A8B6FD8B3319}"/>
              </a:ext>
            </a:extLst>
          </p:cNvPr>
          <p:cNvSpPr txBox="1"/>
          <p:nvPr/>
        </p:nvSpPr>
        <p:spPr>
          <a:xfrm>
            <a:off x="4622621" y="4541179"/>
            <a:ext cx="4125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dirty="0">
                <a:solidFill>
                  <a:srgbClr val="30475E"/>
                </a:solidFill>
                <a:latin typeface="Luckiest Guy"/>
                <a:ea typeface="Luckiest Guy"/>
                <a:cs typeface="Luckiest Guy"/>
                <a:sym typeface="Luckiest Guy"/>
              </a:rPr>
              <a:t>05.</a:t>
            </a:r>
            <a:r>
              <a:rPr lang="fr" sz="1500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   </a:t>
            </a:r>
            <a:r>
              <a:rPr lang="fr" sz="1500" dirty="0">
                <a:solidFill>
                  <a:srgbClr val="3047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500" dirty="0">
                <a:solidFill>
                  <a:srgbClr val="30475E"/>
                </a:solidFill>
                <a:latin typeface="Exo"/>
                <a:ea typeface="Roboto"/>
                <a:cs typeface="Roboto"/>
                <a:sym typeface="Exo"/>
              </a:rPr>
              <a:t>Annexes</a:t>
            </a:r>
            <a:endParaRPr sz="1500" dirty="0">
              <a:solidFill>
                <a:srgbClr val="30475E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1594873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d’un profil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61FF8F-7BF9-45A1-8090-52D3ED6CD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49" y="1671685"/>
            <a:ext cx="7812947" cy="437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250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groupe – Non membre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2C272F-A0BA-4BA6-AFA3-B4F961FBF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56" y="1496515"/>
            <a:ext cx="8495487" cy="477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71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groupe - Membre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D9251-3D34-417F-B52C-B8239CC5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740" y="1734186"/>
            <a:ext cx="7580519" cy="4271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6902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groupe - Modérateur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07E4B8-64A8-47FF-831E-464149E3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49" y="1588355"/>
            <a:ext cx="8222101" cy="4597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5635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groupe - Administrateur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E95DC2-2F54-4B40-A9DD-B875E47F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98" y="1734186"/>
            <a:ext cx="7931204" cy="443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88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paramètres d’un groupe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209E9D-484B-4A0A-8200-AE24BF9F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36" y="1845538"/>
            <a:ext cx="8086928" cy="4535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468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5" y="966486"/>
            <a:ext cx="4927229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contrat de mentorat – vue mentoré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54809A-EA11-4744-B45F-612112C20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63" y="1734186"/>
            <a:ext cx="8976274" cy="4598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802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5" y="966486"/>
            <a:ext cx="4927229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contrat de mentorat – vue mentor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9AC21EF-A95F-449F-95A2-58A2FBBB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29" y="1734186"/>
            <a:ext cx="8989942" cy="4598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08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5" y="966486"/>
            <a:ext cx="6250191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Notification – Demande d’un contrat de mentorat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sp>
        <p:nvSpPr>
          <p:cNvPr id="6" name="Google Shape;160;p21">
            <a:extLst>
              <a:ext uri="{FF2B5EF4-FFF2-40B4-BE49-F238E27FC236}">
                <a16:creationId xmlns:a16="http://schemas.microsoft.com/office/drawing/2014/main" id="{0EB5E09F-C79D-4BB4-B67E-0DEF63C73258}"/>
              </a:ext>
            </a:extLst>
          </p:cNvPr>
          <p:cNvSpPr txBox="1"/>
          <p:nvPr/>
        </p:nvSpPr>
        <p:spPr>
          <a:xfrm>
            <a:off x="247885" y="3725899"/>
            <a:ext cx="6250191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Notification – Demande organisation d’une session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A2629F-D162-430C-BBB0-71D1C8A3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56" y="1481742"/>
            <a:ext cx="6572250" cy="2095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CC585D2-30C4-4541-A450-F936291D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56" y="4599970"/>
            <a:ext cx="65532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98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5" y="966486"/>
            <a:ext cx="6639476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les objectifs d’un contrat de mentorat – Vue mentoré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626BBB-C880-46D2-84A1-13ECFC8BE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079" y="1932972"/>
            <a:ext cx="8813842" cy="3735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30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BD530D9-AC43-4744-A4FF-3D2C0453050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75;p14">
            <a:extLst>
              <a:ext uri="{FF2B5EF4-FFF2-40B4-BE49-F238E27FC236}">
                <a16:creationId xmlns:a16="http://schemas.microsoft.com/office/drawing/2014/main" id="{23BB18EA-3345-43B3-92C5-31020B6B014A}"/>
              </a:ext>
            </a:extLst>
          </p:cNvPr>
          <p:cNvSpPr txBox="1"/>
          <p:nvPr/>
        </p:nvSpPr>
        <p:spPr>
          <a:xfrm>
            <a:off x="3061388" y="3166050"/>
            <a:ext cx="6069223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>
                <a:solidFill>
                  <a:srgbClr val="F2A365"/>
                </a:solidFill>
                <a:latin typeface="Luckiest Guy"/>
                <a:ea typeface="Luckiest Guy"/>
                <a:cs typeface="Luckiest Guy"/>
                <a:sym typeface="Luckiest Guy"/>
              </a:rPr>
              <a:t>01.</a:t>
            </a:r>
            <a:r>
              <a:rPr lang="fr" sz="6000" b="1" dirty="0">
                <a:solidFill>
                  <a:srgbClr val="F2A365"/>
                </a:solidFill>
                <a:latin typeface="Exo"/>
                <a:ea typeface="Exo"/>
                <a:cs typeface="Exo"/>
                <a:sym typeface="Exo"/>
              </a:rPr>
              <a:t>   </a:t>
            </a:r>
            <a:r>
              <a:rPr lang="fr" sz="6000" b="1" dirty="0">
                <a:solidFill>
                  <a:srgbClr val="F2A36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4800" b="1" dirty="0">
                <a:solidFill>
                  <a:srgbClr val="F2A365"/>
                </a:solidFill>
                <a:latin typeface="Exo"/>
                <a:ea typeface="Exo"/>
                <a:cs typeface="Exo"/>
                <a:sym typeface="Exo"/>
              </a:rPr>
              <a:t>Le Contexte</a:t>
            </a:r>
            <a:endParaRPr sz="4800" b="1" dirty="0">
              <a:solidFill>
                <a:srgbClr val="F2A365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383343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5" y="966486"/>
            <a:ext cx="6639476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les objectifs d’un contrat de mentorat – Vue mentor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216A44-E8EE-47AE-B48F-FB49C122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74" y="1644217"/>
            <a:ext cx="9361251" cy="4754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828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-233464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La maquette</a:t>
            </a:r>
          </a:p>
        </p:txBody>
      </p:sp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5" y="966486"/>
            <a:ext cx="6639476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Page session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2E6518-D48E-4EB2-ACD3-925AB3A1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47" y="1515119"/>
            <a:ext cx="9837905" cy="4988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306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5D33DB-CAC6-4944-95ED-187F4A478DD1}"/>
              </a:ext>
            </a:extLst>
          </p:cNvPr>
          <p:cNvSpPr/>
          <p:nvPr/>
        </p:nvSpPr>
        <p:spPr>
          <a:xfrm>
            <a:off x="3102327" y="2921168"/>
            <a:ext cx="59873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6000" b="1" dirty="0">
                <a:solidFill>
                  <a:srgbClr val="F2A365"/>
                </a:solidFill>
                <a:latin typeface="Luckiest Guy"/>
                <a:ea typeface="Luckiest Guy"/>
                <a:cs typeface="Luckiest Guy"/>
                <a:sym typeface="Luckiest Guy"/>
              </a:rPr>
              <a:t>03.</a:t>
            </a:r>
            <a:r>
              <a:rPr lang="fr-FR" sz="6000" b="1" dirty="0">
                <a:solidFill>
                  <a:srgbClr val="F2A36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FR" sz="4800" b="1" dirty="0">
                <a:solidFill>
                  <a:srgbClr val="F2A365"/>
                </a:solidFill>
                <a:latin typeface="Exo"/>
                <a:ea typeface="Exo"/>
                <a:cs typeface="Exo"/>
                <a:sym typeface="Exo"/>
              </a:rPr>
              <a:t>L’infrastructure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24094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8" name="Google Shape;160;p21">
            <a:extLst>
              <a:ext uri="{FF2B5EF4-FFF2-40B4-BE49-F238E27FC236}">
                <a16:creationId xmlns:a16="http://schemas.microsoft.com/office/drawing/2014/main" id="{E35ECC3C-02D3-4F62-885D-2347E2766213}"/>
              </a:ext>
            </a:extLst>
          </p:cNvPr>
          <p:cNvSpPr txBox="1"/>
          <p:nvPr/>
        </p:nvSpPr>
        <p:spPr>
          <a:xfrm>
            <a:off x="247886" y="966486"/>
            <a:ext cx="33564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err="1">
                <a:solidFill>
                  <a:srgbClr val="222831"/>
                </a:solidFill>
                <a:latin typeface="Exo Thin"/>
                <a:ea typeface="Exo Thin"/>
                <a:cs typeface="Exo Thin"/>
                <a:sym typeface="Exo Thin"/>
              </a:rPr>
              <a:t>MentorApp</a:t>
            </a:r>
            <a:endParaRPr sz="2000" b="1" dirty="0">
              <a:solidFill>
                <a:srgbClr val="222831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sp>
        <p:nvSpPr>
          <p:cNvPr id="6" name="Google Shape;90;p16">
            <a:extLst>
              <a:ext uri="{FF2B5EF4-FFF2-40B4-BE49-F238E27FC236}">
                <a16:creationId xmlns:a16="http://schemas.microsoft.com/office/drawing/2014/main" id="{C1029133-1D95-44EB-A25C-47BB5E45362D}"/>
              </a:ext>
            </a:extLst>
          </p:cNvPr>
          <p:cNvSpPr txBox="1">
            <a:spLocks/>
          </p:cNvSpPr>
          <p:nvPr/>
        </p:nvSpPr>
        <p:spPr>
          <a:xfrm>
            <a:off x="114720" y="198786"/>
            <a:ext cx="9135811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Schéma réseau</a:t>
            </a:r>
          </a:p>
        </p:txBody>
      </p:sp>
      <p:pic>
        <p:nvPicPr>
          <p:cNvPr id="9" name="Image 8" descr="Une image contenant alimentation, tasse&#10;&#10;Description générée automatiquement">
            <a:extLst>
              <a:ext uri="{FF2B5EF4-FFF2-40B4-BE49-F238E27FC236}">
                <a16:creationId xmlns:a16="http://schemas.microsoft.com/office/drawing/2014/main" id="{B1898E16-D25C-4AD5-A8CE-AFEF63AE8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63" y="1333086"/>
            <a:ext cx="29622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01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5D33DB-CAC6-4944-95ED-187F4A478DD1}"/>
              </a:ext>
            </a:extLst>
          </p:cNvPr>
          <p:cNvSpPr/>
          <p:nvPr/>
        </p:nvSpPr>
        <p:spPr>
          <a:xfrm>
            <a:off x="3102327" y="2921168"/>
            <a:ext cx="37561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6000" b="1" dirty="0">
                <a:solidFill>
                  <a:srgbClr val="F2A365"/>
                </a:solidFill>
                <a:latin typeface="Luckiest Guy"/>
                <a:ea typeface="Luckiest Guy"/>
                <a:cs typeface="Luckiest Guy"/>
                <a:sym typeface="Luckiest Guy"/>
              </a:rPr>
              <a:t>04.</a:t>
            </a:r>
            <a:r>
              <a:rPr lang="fr-FR" sz="6000" b="1" dirty="0">
                <a:solidFill>
                  <a:srgbClr val="F2A36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FR" sz="4800" b="1" dirty="0">
                <a:solidFill>
                  <a:srgbClr val="F2A365"/>
                </a:solidFill>
                <a:latin typeface="Exo"/>
                <a:ea typeface="Exo"/>
                <a:cs typeface="Exo"/>
                <a:sym typeface="Exo"/>
              </a:rPr>
              <a:t>Les outils</a:t>
            </a:r>
          </a:p>
        </p:txBody>
      </p:sp>
    </p:spTree>
    <p:extLst>
      <p:ext uri="{BB962C8B-B14F-4D97-AF65-F5344CB8AC3E}">
        <p14:creationId xmlns:p14="http://schemas.microsoft.com/office/powerpoint/2010/main" val="1724929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6FE0AD7C-D114-4F33-9F35-D74CD845B3B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Les outils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8CD906-9F84-43C4-87B1-C4787C356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036" y="2590609"/>
            <a:ext cx="187579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DA57B3-1A7A-4175-9FFD-E79623C5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7" y="1932972"/>
            <a:ext cx="3439306" cy="143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46;p29">
            <a:extLst>
              <a:ext uri="{FF2B5EF4-FFF2-40B4-BE49-F238E27FC236}">
                <a16:creationId xmlns:a16="http://schemas.microsoft.com/office/drawing/2014/main" id="{E91E84EC-621E-49D3-970E-B7E00B38FF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139" y="4419410"/>
            <a:ext cx="1308300" cy="12167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" name="Google Shape;250;p29">
            <a:extLst>
              <a:ext uri="{FF2B5EF4-FFF2-40B4-BE49-F238E27FC236}">
                <a16:creationId xmlns:a16="http://schemas.microsoft.com/office/drawing/2014/main" id="{482ED895-A869-4992-8AA8-C83D89780A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6587" y="3823085"/>
            <a:ext cx="1308300" cy="1216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" name="Google Shape;249;p29">
            <a:extLst>
              <a:ext uri="{FF2B5EF4-FFF2-40B4-BE49-F238E27FC236}">
                <a16:creationId xmlns:a16="http://schemas.microsoft.com/office/drawing/2014/main" id="{3532CE9A-D009-4E58-953F-74CCE96C0DF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9290" y="2233891"/>
            <a:ext cx="3052000" cy="801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243F6C-81CC-41A5-B38A-D3C620FB2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010" y="3654910"/>
            <a:ext cx="3219851" cy="22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t Design - Reviews, Pros &amp; Cons | Companies using Ant Design">
            <a:extLst>
              <a:ext uri="{FF2B5EF4-FFF2-40B4-BE49-F238E27FC236}">
                <a16:creationId xmlns:a16="http://schemas.microsoft.com/office/drawing/2014/main" id="{5153DB73-2865-4022-A830-293401A7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633" y="3823085"/>
            <a:ext cx="2009785" cy="20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82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6" name="Google Shape;90;p16">
            <a:extLst>
              <a:ext uri="{FF2B5EF4-FFF2-40B4-BE49-F238E27FC236}">
                <a16:creationId xmlns:a16="http://schemas.microsoft.com/office/drawing/2014/main" id="{C1029133-1D95-44EB-A25C-47BB5E45362D}"/>
              </a:ext>
            </a:extLst>
          </p:cNvPr>
          <p:cNvSpPr txBox="1">
            <a:spLocks/>
          </p:cNvSpPr>
          <p:nvPr/>
        </p:nvSpPr>
        <p:spPr>
          <a:xfrm>
            <a:off x="114720" y="198786"/>
            <a:ext cx="9135811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Outils de gestion</a:t>
            </a:r>
          </a:p>
        </p:txBody>
      </p:sp>
      <p:pic>
        <p:nvPicPr>
          <p:cNvPr id="2054" name="Picture 6" descr="formation ganttproject logo">
            <a:extLst>
              <a:ext uri="{FF2B5EF4-FFF2-40B4-BE49-F238E27FC236}">
                <a16:creationId xmlns:a16="http://schemas.microsoft.com/office/drawing/2014/main" id="{2B84E379-86DA-435B-8EF8-E686C476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1" y="4114148"/>
            <a:ext cx="2174890" cy="242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B793318-72E7-4723-BDF7-C9E66C7D3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5561"/>
            <a:ext cx="3229359" cy="316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262;p30">
            <a:extLst>
              <a:ext uri="{FF2B5EF4-FFF2-40B4-BE49-F238E27FC236}">
                <a16:creationId xmlns:a16="http://schemas.microsoft.com/office/drawing/2014/main" id="{0FB9EA93-668F-4778-9165-2A92BC4E0D3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22" y="1821862"/>
            <a:ext cx="2460002" cy="22922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0" name="Picture 12" descr="Trello | Atlassian">
            <a:extLst>
              <a:ext uri="{FF2B5EF4-FFF2-40B4-BE49-F238E27FC236}">
                <a16:creationId xmlns:a16="http://schemas.microsoft.com/office/drawing/2014/main" id="{C39D255A-F70D-4C53-9EF4-9129B1E9E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476" y="4969524"/>
            <a:ext cx="5316260" cy="147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062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5D33DB-CAC6-4944-95ED-187F4A478DD1}"/>
              </a:ext>
            </a:extLst>
          </p:cNvPr>
          <p:cNvSpPr/>
          <p:nvPr/>
        </p:nvSpPr>
        <p:spPr>
          <a:xfrm>
            <a:off x="1670377" y="2487120"/>
            <a:ext cx="88512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4200" b="1" dirty="0">
                <a:solidFill>
                  <a:srgbClr val="30475E"/>
                </a:solidFill>
                <a:latin typeface="Luckiest Guy"/>
                <a:ea typeface="Luckiest Guy"/>
                <a:cs typeface="Luckiest Guy"/>
                <a:sym typeface="Luckiest Guy"/>
              </a:rPr>
              <a:t>MERCI POUR VOTRE ATTENTION</a:t>
            </a:r>
            <a:endParaRPr lang="fr-FR" sz="4200" b="1" dirty="0">
              <a:solidFill>
                <a:srgbClr val="30475E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" name="Google Shape;272;p31">
            <a:extLst>
              <a:ext uri="{FF2B5EF4-FFF2-40B4-BE49-F238E27FC236}">
                <a16:creationId xmlns:a16="http://schemas.microsoft.com/office/drawing/2014/main" id="{2C0731FA-ABBF-4402-B41A-79FAB63342E4}"/>
              </a:ext>
            </a:extLst>
          </p:cNvPr>
          <p:cNvSpPr txBox="1"/>
          <p:nvPr/>
        </p:nvSpPr>
        <p:spPr>
          <a:xfrm>
            <a:off x="3984048" y="3632217"/>
            <a:ext cx="4223901" cy="64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2A365"/>
                </a:solidFill>
                <a:latin typeface="Exo Thin"/>
                <a:ea typeface="Exo Thin"/>
                <a:cs typeface="Exo Thin"/>
                <a:sym typeface="Exo Thin"/>
              </a:rPr>
              <a:t>Avez-vous des questions ?</a:t>
            </a:r>
            <a:endParaRPr sz="2400" b="1" dirty="0">
              <a:solidFill>
                <a:srgbClr val="F2A365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</p:spTree>
    <p:extLst>
      <p:ext uri="{BB962C8B-B14F-4D97-AF65-F5344CB8AC3E}">
        <p14:creationId xmlns:p14="http://schemas.microsoft.com/office/powerpoint/2010/main" val="1856514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5D33DB-CAC6-4944-95ED-187F4A478DD1}"/>
              </a:ext>
            </a:extLst>
          </p:cNvPr>
          <p:cNvSpPr/>
          <p:nvPr/>
        </p:nvSpPr>
        <p:spPr>
          <a:xfrm>
            <a:off x="4399862" y="2413337"/>
            <a:ext cx="33922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6000" b="1" dirty="0">
                <a:solidFill>
                  <a:srgbClr val="F2A365"/>
                </a:solidFill>
                <a:latin typeface="Luckiest Guy"/>
                <a:ea typeface="Luckiest Guy"/>
                <a:cs typeface="Luckiest Guy"/>
                <a:sym typeface="Luckiest Guy"/>
              </a:rPr>
              <a:t>Annexes</a:t>
            </a:r>
            <a:endParaRPr lang="fr-FR" sz="4800" b="1" dirty="0">
              <a:solidFill>
                <a:srgbClr val="F2A365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14C916A-0298-47C0-A075-56A3482F5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624" y="3646550"/>
            <a:ext cx="3175253" cy="24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54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6" name="Google Shape;90;p16">
            <a:extLst>
              <a:ext uri="{FF2B5EF4-FFF2-40B4-BE49-F238E27FC236}">
                <a16:creationId xmlns:a16="http://schemas.microsoft.com/office/drawing/2014/main" id="{3B95AADB-F98A-4EF9-9F17-CB9854371431}"/>
              </a:ext>
            </a:extLst>
          </p:cNvPr>
          <p:cNvSpPr txBox="1">
            <a:spLocks/>
          </p:cNvSpPr>
          <p:nvPr/>
        </p:nvSpPr>
        <p:spPr>
          <a:xfrm>
            <a:off x="114720" y="198786"/>
            <a:ext cx="9135811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Diagramme de Gantt </a:t>
            </a:r>
          </a:p>
        </p:txBody>
      </p:sp>
    </p:spTree>
    <p:extLst>
      <p:ext uri="{BB962C8B-B14F-4D97-AF65-F5344CB8AC3E}">
        <p14:creationId xmlns:p14="http://schemas.microsoft.com/office/powerpoint/2010/main" val="145674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6B63CA-11F1-4A76-99E7-63F1773BC9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25" name="Google Shape;90;p16">
            <a:extLst>
              <a:ext uri="{FF2B5EF4-FFF2-40B4-BE49-F238E27FC236}">
                <a16:creationId xmlns:a16="http://schemas.microsoft.com/office/drawing/2014/main" id="{AC460FB3-30A5-4805-98B9-55B643346D19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Présentation de l’équipe</a:t>
            </a:r>
          </a:p>
        </p:txBody>
      </p:sp>
      <p:sp>
        <p:nvSpPr>
          <p:cNvPr id="26" name="Google Shape;101;p16">
            <a:extLst>
              <a:ext uri="{FF2B5EF4-FFF2-40B4-BE49-F238E27FC236}">
                <a16:creationId xmlns:a16="http://schemas.microsoft.com/office/drawing/2014/main" id="{CB15C573-8266-4564-8945-9E41F9B8A8FA}"/>
              </a:ext>
            </a:extLst>
          </p:cNvPr>
          <p:cNvSpPr txBox="1"/>
          <p:nvPr/>
        </p:nvSpPr>
        <p:spPr>
          <a:xfrm>
            <a:off x="247886" y="845584"/>
            <a:ext cx="2176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err="1">
                <a:solidFill>
                  <a:srgbClr val="F2A365"/>
                </a:solidFill>
                <a:latin typeface="Exo Thin"/>
                <a:ea typeface="Exo Thin"/>
                <a:cs typeface="Exo Thin"/>
                <a:sym typeface="Exo Thin"/>
              </a:rPr>
              <a:t>FuzeScrum</a:t>
            </a:r>
            <a:endParaRPr sz="2000" b="1" dirty="0">
              <a:solidFill>
                <a:srgbClr val="F2A365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</p:spTree>
    <p:extLst>
      <p:ext uri="{BB962C8B-B14F-4D97-AF65-F5344CB8AC3E}">
        <p14:creationId xmlns:p14="http://schemas.microsoft.com/office/powerpoint/2010/main" val="53794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8" name="Google Shape;90;p16">
            <a:extLst>
              <a:ext uri="{FF2B5EF4-FFF2-40B4-BE49-F238E27FC236}">
                <a16:creationId xmlns:a16="http://schemas.microsoft.com/office/drawing/2014/main" id="{545ADC6B-2287-425C-AE45-874DD784F61B}"/>
              </a:ext>
            </a:extLst>
          </p:cNvPr>
          <p:cNvSpPr txBox="1">
            <a:spLocks/>
          </p:cNvSpPr>
          <p:nvPr/>
        </p:nvSpPr>
        <p:spPr>
          <a:xfrm>
            <a:off x="114720" y="198786"/>
            <a:ext cx="9135811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Diagramme de Gantt </a:t>
            </a:r>
          </a:p>
        </p:txBody>
      </p:sp>
    </p:spTree>
    <p:extLst>
      <p:ext uri="{BB962C8B-B14F-4D97-AF65-F5344CB8AC3E}">
        <p14:creationId xmlns:p14="http://schemas.microsoft.com/office/powerpoint/2010/main" val="2922051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8" name="Google Shape;90;p16">
            <a:extLst>
              <a:ext uri="{FF2B5EF4-FFF2-40B4-BE49-F238E27FC236}">
                <a16:creationId xmlns:a16="http://schemas.microsoft.com/office/drawing/2014/main" id="{545ADC6B-2287-425C-AE45-874DD784F61B}"/>
              </a:ext>
            </a:extLst>
          </p:cNvPr>
          <p:cNvSpPr txBox="1">
            <a:spLocks/>
          </p:cNvSpPr>
          <p:nvPr/>
        </p:nvSpPr>
        <p:spPr>
          <a:xfrm>
            <a:off x="114720" y="198786"/>
            <a:ext cx="9135811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Diagramme des Ressources</a:t>
            </a:r>
          </a:p>
        </p:txBody>
      </p:sp>
    </p:spTree>
    <p:extLst>
      <p:ext uri="{BB962C8B-B14F-4D97-AF65-F5344CB8AC3E}">
        <p14:creationId xmlns:p14="http://schemas.microsoft.com/office/powerpoint/2010/main" val="4004876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0;p16">
            <a:extLst>
              <a:ext uri="{FF2B5EF4-FFF2-40B4-BE49-F238E27FC236}">
                <a16:creationId xmlns:a16="http://schemas.microsoft.com/office/drawing/2014/main" id="{545ADC6B-2287-425C-AE45-874DD784F61B}"/>
              </a:ext>
            </a:extLst>
          </p:cNvPr>
          <p:cNvSpPr txBox="1">
            <a:spLocks/>
          </p:cNvSpPr>
          <p:nvPr/>
        </p:nvSpPr>
        <p:spPr>
          <a:xfrm>
            <a:off x="114720" y="198786"/>
            <a:ext cx="9135811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Diagramme des Ressources</a:t>
            </a:r>
            <a:endParaRPr lang="fr-FR" b="1" dirty="0">
              <a:solidFill>
                <a:srgbClr val="30475E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418B4F0-6FC8-440D-9514-964596475B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25" y="-150422"/>
            <a:ext cx="2044854" cy="19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466908C-3DD7-43EA-BEAC-D4A714B88A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81782EEA-5820-4DDD-8B32-BDDBDDB0E762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Le besoin</a:t>
            </a:r>
          </a:p>
        </p:txBody>
      </p:sp>
      <p:sp>
        <p:nvSpPr>
          <p:cNvPr id="5" name="Google Shape;90;p16">
            <a:extLst>
              <a:ext uri="{FF2B5EF4-FFF2-40B4-BE49-F238E27FC236}">
                <a16:creationId xmlns:a16="http://schemas.microsoft.com/office/drawing/2014/main" id="{38B9F7DA-995E-4B40-8516-FCFAD78F8B86}"/>
              </a:ext>
            </a:extLst>
          </p:cNvPr>
          <p:cNvSpPr txBox="1">
            <a:spLocks/>
          </p:cNvSpPr>
          <p:nvPr/>
        </p:nvSpPr>
        <p:spPr>
          <a:xfrm>
            <a:off x="247886" y="966486"/>
            <a:ext cx="8222100" cy="5767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2400" b="1" dirty="0">
                <a:solidFill>
                  <a:srgbClr val="222831"/>
                </a:solidFill>
                <a:latin typeface="Exo"/>
                <a:ea typeface="Exo"/>
                <a:cs typeface="Exo"/>
                <a:sym typeface="Exo"/>
              </a:rPr>
              <a:t>Enoncé fonctionnel du besoin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1A0A3-920B-4560-A34F-5CE6BAEBC81E}"/>
              </a:ext>
            </a:extLst>
          </p:cNvPr>
          <p:cNvSpPr/>
          <p:nvPr/>
        </p:nvSpPr>
        <p:spPr>
          <a:xfrm>
            <a:off x="2114870" y="2782669"/>
            <a:ext cx="7962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Exo"/>
                <a:ea typeface="Times New Roman" panose="02020603050405020304" pitchFamily="18" charset="0"/>
                <a:cs typeface="Times New Roman" panose="02020603050405020304" pitchFamily="18" charset="0"/>
              </a:rPr>
              <a:t>Mettre en relation les salariés au sein d'une même entreprise pour leur permettre de progresser professionnellement.</a:t>
            </a:r>
            <a:endParaRPr lang="fr-FR" dirty="0">
              <a:latin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87209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A8D1455-071E-4A41-837C-145830FDBF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F9D5FD6B-8618-4CF1-9AB0-2EB4F04C0231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Le besoin</a:t>
            </a:r>
          </a:p>
        </p:txBody>
      </p:sp>
      <p:sp>
        <p:nvSpPr>
          <p:cNvPr id="4" name="Google Shape;90;p16">
            <a:extLst>
              <a:ext uri="{FF2B5EF4-FFF2-40B4-BE49-F238E27FC236}">
                <a16:creationId xmlns:a16="http://schemas.microsoft.com/office/drawing/2014/main" id="{781218C5-03FD-4FF7-BCB1-2E9BA5F196B7}"/>
              </a:ext>
            </a:extLst>
          </p:cNvPr>
          <p:cNvSpPr txBox="1">
            <a:spLocks/>
          </p:cNvSpPr>
          <p:nvPr/>
        </p:nvSpPr>
        <p:spPr>
          <a:xfrm>
            <a:off x="247886" y="966486"/>
            <a:ext cx="8222100" cy="5535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2400" b="1" dirty="0">
                <a:solidFill>
                  <a:srgbClr val="222831"/>
                </a:solidFill>
                <a:latin typeface="Exo"/>
                <a:ea typeface="Exo"/>
                <a:cs typeface="Exo"/>
                <a:sym typeface="Exo"/>
              </a:rPr>
              <a:t>Valider le besoin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C5B51-CB95-4743-B6BB-BC4C924CD632}"/>
              </a:ext>
            </a:extLst>
          </p:cNvPr>
          <p:cNvSpPr/>
          <p:nvPr/>
        </p:nvSpPr>
        <p:spPr>
          <a:xfrm>
            <a:off x="247886" y="2287754"/>
            <a:ext cx="479509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125"/>
              </a:spcAft>
            </a:pPr>
            <a:r>
              <a:rPr lang="fr-FR" dirty="0">
                <a:uFill>
                  <a:solidFill>
                    <a:srgbClr val="000000"/>
                  </a:solidFill>
                </a:uFill>
                <a:latin typeface="Exo"/>
                <a:ea typeface="Times New Roman" panose="02020603050405020304" pitchFamily="18" charset="0"/>
                <a:cs typeface="Times New Roman" panose="02020603050405020304" pitchFamily="18" charset="0"/>
              </a:rPr>
              <a:t>A qui le produit rend-il service</a:t>
            </a:r>
            <a:r>
              <a:rPr lang="fr-FR" dirty="0">
                <a:latin typeface="Exo"/>
                <a:ea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fr-FR" dirty="0">
                <a:uFill>
                  <a:solidFill>
                    <a:srgbClr val="000000"/>
                  </a:solidFill>
                </a:uFill>
                <a:latin typeface="Exo"/>
                <a:ea typeface="Times New Roman" panose="02020603050405020304" pitchFamily="18" charset="0"/>
                <a:cs typeface="Times New Roman" panose="02020603050405020304" pitchFamily="18" charset="0"/>
              </a:rPr>
              <a:t>Sur quoi agit-il</a:t>
            </a:r>
            <a:r>
              <a:rPr lang="fr-FR" dirty="0">
                <a:latin typeface="Exo"/>
                <a:ea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0B63EA-C633-46B9-A888-84AD68468B89}"/>
              </a:ext>
            </a:extLst>
          </p:cNvPr>
          <p:cNvSpPr/>
          <p:nvPr/>
        </p:nvSpPr>
        <p:spPr>
          <a:xfrm>
            <a:off x="247886" y="3177835"/>
            <a:ext cx="364343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125"/>
              </a:spcAft>
            </a:pPr>
            <a:r>
              <a:rPr lang="fr-FR" dirty="0">
                <a:uFill>
                  <a:solidFill>
                    <a:srgbClr val="000000"/>
                  </a:solidFill>
                </a:uFill>
                <a:latin typeface="Exo"/>
                <a:ea typeface="Times New Roman" panose="02020603050405020304" pitchFamily="18" charset="0"/>
                <a:cs typeface="Times New Roman" panose="02020603050405020304" pitchFamily="18" charset="0"/>
              </a:rPr>
              <a:t>Quelles sont les origines du besoin</a:t>
            </a:r>
            <a:r>
              <a:rPr lang="fr-FR" dirty="0">
                <a:latin typeface="Exo"/>
                <a:ea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F36640-CA6E-4333-B24E-D266C215C108}"/>
              </a:ext>
            </a:extLst>
          </p:cNvPr>
          <p:cNvSpPr/>
          <p:nvPr/>
        </p:nvSpPr>
        <p:spPr>
          <a:xfrm>
            <a:off x="247886" y="4067916"/>
            <a:ext cx="271414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125"/>
              </a:spcAft>
            </a:pPr>
            <a:r>
              <a:rPr lang="fr-FR" dirty="0">
                <a:uFill>
                  <a:solidFill>
                    <a:srgbClr val="000000"/>
                  </a:solidFill>
                </a:uFill>
                <a:latin typeface="Exo"/>
                <a:ea typeface="Times New Roman" panose="02020603050405020304" pitchFamily="18" charset="0"/>
                <a:cs typeface="Times New Roman" panose="02020603050405020304" pitchFamily="18" charset="0"/>
              </a:rPr>
              <a:t>Le besoin peut-il évoluer</a:t>
            </a:r>
            <a:r>
              <a:rPr lang="fr-FR" dirty="0">
                <a:latin typeface="Exo"/>
                <a:ea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57785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19F1161-462D-4883-AF25-6F494B9632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75;p14">
            <a:extLst>
              <a:ext uri="{FF2B5EF4-FFF2-40B4-BE49-F238E27FC236}">
                <a16:creationId xmlns:a16="http://schemas.microsoft.com/office/drawing/2014/main" id="{91B2BDE5-6D2D-4E04-8527-328CDB389D90}"/>
              </a:ext>
            </a:extLst>
          </p:cNvPr>
          <p:cNvSpPr txBox="1"/>
          <p:nvPr/>
        </p:nvSpPr>
        <p:spPr>
          <a:xfrm>
            <a:off x="1825136" y="2903100"/>
            <a:ext cx="8541727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>
                <a:solidFill>
                  <a:srgbClr val="F2A365"/>
                </a:solidFill>
                <a:latin typeface="Luckiest Guy"/>
                <a:ea typeface="Luckiest Guy"/>
                <a:cs typeface="Luckiest Guy"/>
                <a:sym typeface="Luckiest Guy"/>
              </a:rPr>
              <a:t>02.</a:t>
            </a:r>
            <a:r>
              <a:rPr lang="fr" sz="6000" b="1" dirty="0">
                <a:solidFill>
                  <a:srgbClr val="F2A365"/>
                </a:solidFill>
                <a:latin typeface="Exo"/>
                <a:ea typeface="Exo"/>
                <a:cs typeface="Exo"/>
                <a:sym typeface="Exo"/>
              </a:rPr>
              <a:t>  </a:t>
            </a:r>
            <a:r>
              <a:rPr lang="fr" sz="4800" b="1" dirty="0">
                <a:solidFill>
                  <a:srgbClr val="F2A365"/>
                </a:solidFill>
                <a:latin typeface="Exo"/>
                <a:ea typeface="Exo"/>
                <a:cs typeface="Exo"/>
                <a:sym typeface="Exo"/>
              </a:rPr>
              <a:t>Le </a:t>
            </a:r>
            <a:r>
              <a:rPr lang="fr-FR" sz="4800" b="1" dirty="0">
                <a:solidFill>
                  <a:srgbClr val="F2A365"/>
                </a:solidFill>
                <a:latin typeface="Exo"/>
                <a:ea typeface="Exo"/>
                <a:cs typeface="Exo"/>
                <a:sym typeface="Exo"/>
              </a:rPr>
              <a:t>Projet - </a:t>
            </a:r>
            <a:r>
              <a:rPr lang="fr-FR" sz="4800" b="1" dirty="0" err="1">
                <a:solidFill>
                  <a:srgbClr val="F2A365"/>
                </a:solidFill>
                <a:latin typeface="Exo"/>
                <a:ea typeface="Exo"/>
                <a:cs typeface="Exo"/>
                <a:sym typeface="Exo"/>
              </a:rPr>
              <a:t>MentorApp</a:t>
            </a:r>
            <a:endParaRPr sz="4800" b="1" dirty="0">
              <a:solidFill>
                <a:srgbClr val="F2A365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358063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560185-9419-477E-8E4B-9CC1BCAE46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BE5E8D0C-2DD5-4C76-B57E-FF163B23E839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Objectifs du projet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47F453F4-3F36-41D3-B47E-2457CED1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6421" y="1932972"/>
            <a:ext cx="4859158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5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560185-9419-477E-8E4B-9CC1BCAE46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46" y="0"/>
            <a:ext cx="2044854" cy="1932972"/>
          </a:xfrm>
          <a:prstGeom prst="rect">
            <a:avLst/>
          </a:prstGeom>
        </p:spPr>
      </p:pic>
      <p:sp>
        <p:nvSpPr>
          <p:cNvPr id="3" name="Google Shape;90;p16">
            <a:extLst>
              <a:ext uri="{FF2B5EF4-FFF2-40B4-BE49-F238E27FC236}">
                <a16:creationId xmlns:a16="http://schemas.microsoft.com/office/drawing/2014/main" id="{BE5E8D0C-2DD5-4C76-B57E-FF163B23E839}"/>
              </a:ext>
            </a:extLst>
          </p:cNvPr>
          <p:cNvSpPr txBox="1">
            <a:spLocks/>
          </p:cNvSpPr>
          <p:nvPr/>
        </p:nvSpPr>
        <p:spPr>
          <a:xfrm>
            <a:off x="247886" y="19878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b="1" dirty="0">
                <a:solidFill>
                  <a:srgbClr val="30475E"/>
                </a:solidFill>
                <a:latin typeface="Exo"/>
                <a:ea typeface="Exo"/>
                <a:cs typeface="Exo"/>
                <a:sym typeface="Exo"/>
              </a:rPr>
              <a:t>Périmètres</a:t>
            </a:r>
          </a:p>
        </p:txBody>
      </p:sp>
      <p:sp>
        <p:nvSpPr>
          <p:cNvPr id="4" name="Google Shape;90;p16">
            <a:extLst>
              <a:ext uri="{FF2B5EF4-FFF2-40B4-BE49-F238E27FC236}">
                <a16:creationId xmlns:a16="http://schemas.microsoft.com/office/drawing/2014/main" id="{93523597-A6B3-4EDF-8C37-E3216CC1F51E}"/>
              </a:ext>
            </a:extLst>
          </p:cNvPr>
          <p:cNvSpPr txBox="1">
            <a:spLocks/>
          </p:cNvSpPr>
          <p:nvPr/>
        </p:nvSpPr>
        <p:spPr>
          <a:xfrm>
            <a:off x="247886" y="1380996"/>
            <a:ext cx="8222100" cy="7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2400" b="1" dirty="0">
                <a:solidFill>
                  <a:srgbClr val="222831"/>
                </a:solidFill>
                <a:latin typeface="Exo"/>
                <a:ea typeface="Exo"/>
                <a:cs typeface="Exo"/>
                <a:sym typeface="Exo"/>
              </a:rPr>
              <a:t>Périmètre géographique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747FBD-45B3-4E8D-9CA3-4EDC4A6B9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45" y="2609917"/>
            <a:ext cx="3015110" cy="31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8B8F29F6-4239-4CF1-A66D-022831952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54638" y="35472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F978A3AE-F38C-4C10-B253-6FB0F0D6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170" y="2901239"/>
            <a:ext cx="3382839" cy="25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Arizona uni Plans géographie continent États Washington pays cartographie Ouest Sud Texas nous Californie Voyage Alaska york Nord terre Floride Hawaii Amérique ">
            <a:extLst>
              <a:ext uri="{FF2B5EF4-FFF2-40B4-BE49-F238E27FC236}">
                <a16:creationId xmlns:a16="http://schemas.microsoft.com/office/drawing/2014/main" id="{D026EEE6-EBD2-406D-9027-CBD2D963A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5AFC1B18-E677-44CE-91F2-ED1786BC2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886" y="2901239"/>
            <a:ext cx="3825713" cy="24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56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D09FF0C816749B9F1208318C335E1" ma:contentTypeVersion="12" ma:contentTypeDescription="Create a new document." ma:contentTypeScope="" ma:versionID="3c2b6fbf117f7c9b4ea66659647dc5c8">
  <xsd:schema xmlns:xsd="http://www.w3.org/2001/XMLSchema" xmlns:xs="http://www.w3.org/2001/XMLSchema" xmlns:p="http://schemas.microsoft.com/office/2006/metadata/properties" xmlns:ns2="604c060c-f09a-459b-8816-758f2b28c7c7" xmlns:ns3="0f142ef9-7e4f-4896-a7e0-8aa781a0afb7" targetNamespace="http://schemas.microsoft.com/office/2006/metadata/properties" ma:root="true" ma:fieldsID="33516206437995e38630aa4f8313d4e4" ns2:_="" ns3:_="">
    <xsd:import namespace="604c060c-f09a-459b-8816-758f2b28c7c7"/>
    <xsd:import namespace="0f142ef9-7e4f-4896-a7e0-8aa781a0af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c060c-f09a-459b-8816-758f2b28c7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567f5d5-0c03-422f-bbbb-479e45a213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142ef9-7e4f-4896-a7e0-8aa781a0afb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65613941-150a-4df4-9cff-28019fd08559}" ma:internalName="TaxCatchAll" ma:showField="CatchAllData" ma:web="0f142ef9-7e4f-4896-a7e0-8aa781a0af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142ef9-7e4f-4896-a7e0-8aa781a0afb7" xsi:nil="true"/>
    <lcf76f155ced4ddcb4097134ff3c332f xmlns="604c060c-f09a-459b-8816-758f2b28c7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74F77E2-C550-4734-8E66-257B0BD94FE1}"/>
</file>

<file path=customXml/itemProps2.xml><?xml version="1.0" encoding="utf-8"?>
<ds:datastoreItem xmlns:ds="http://schemas.openxmlformats.org/officeDocument/2006/customXml" ds:itemID="{7D6E46EB-597F-42CD-BED5-6AE05EDF76B6}"/>
</file>

<file path=customXml/itemProps3.xml><?xml version="1.0" encoding="utf-8"?>
<ds:datastoreItem xmlns:ds="http://schemas.openxmlformats.org/officeDocument/2006/customXml" ds:itemID="{0B4096C9-1E6C-41D0-B431-ACDBB3D2D9B1}"/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268</Words>
  <Application>Microsoft Office PowerPoint</Application>
  <PresentationFormat>Grand écran</PresentationFormat>
  <Paragraphs>80</Paragraphs>
  <Slides>42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Exo</vt:lpstr>
      <vt:lpstr>Exo Thin</vt:lpstr>
      <vt:lpstr>Luckiest Guy</vt:lpstr>
      <vt:lpstr>Roboto</vt:lpstr>
      <vt:lpstr>Thème Office</vt:lpstr>
      <vt:lpstr>Projet professionnel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professionnel</dc:title>
  <dc:creator>Annabel Pintassilgo</dc:creator>
  <cp:lastModifiedBy>Lounes GHOUL</cp:lastModifiedBy>
  <cp:revision>29</cp:revision>
  <dcterms:created xsi:type="dcterms:W3CDTF">2020-05-12T19:49:38Z</dcterms:created>
  <dcterms:modified xsi:type="dcterms:W3CDTF">2024-02-26T13:31:59Z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0x010100B7FD09FF0C816749B9F1208318C335E1</vt:lpwstr>
  </property>
</Properties>
</file>